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1" r:id="rId71"/>
    <p:sldId id="339" r:id="rId72"/>
    <p:sldId id="341" r:id="rId73"/>
    <p:sldId id="342" r:id="rId74"/>
    <p:sldId id="343" r:id="rId75"/>
    <p:sldId id="344" r:id="rId76"/>
    <p:sldId id="345" r:id="rId77"/>
    <p:sldId id="346" r:id="rId78"/>
    <p:sldId id="351" r:id="rId79"/>
    <p:sldId id="352" r:id="rId80"/>
    <p:sldId id="353"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7"/>
    <p:restoredTop sz="78704"/>
  </p:normalViewPr>
  <p:slideViewPr>
    <p:cSldViewPr snapToGrid="0" snapToObjects="1">
      <p:cViewPr varScale="1">
        <p:scale>
          <a:sx n="134" d="100"/>
          <a:sy n="134" d="100"/>
        </p:scale>
        <p:origin x="184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25C1E-7B35-3744-9E27-671BB3C8FC55}" type="datetimeFigureOut">
              <a:rPr lang="en-US" smtClean="0"/>
              <a:t>1/9/18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5CDA24-5BD5-0D4E-9691-0F93DC0B0135}" type="slidenum">
              <a:rPr lang="en-US" smtClean="0"/>
              <a:t>‹#›</a:t>
            </a:fld>
            <a:endParaRPr lang="en-US"/>
          </a:p>
        </p:txBody>
      </p:sp>
    </p:spTree>
    <p:extLst>
      <p:ext uri="{BB962C8B-B14F-4D97-AF65-F5344CB8AC3E}">
        <p14:creationId xmlns:p14="http://schemas.microsoft.com/office/powerpoint/2010/main" val="773497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telesterion.com/catal2.htm" TargetMode="External"/><Relationship Id="rId4" Type="http://schemas.openxmlformats.org/officeDocument/2006/relationships/hyperlink" Target="http://en.wikipedia.org/wiki/Stratovolcano" TargetMode="External"/><Relationship Id="rId5" Type="http://schemas.openxmlformats.org/officeDocument/2006/relationships/hyperlink" Target="http://en.wikipedia.org/wiki/Mount_Hasan"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cartographia.files.wordpress.com/2008/06/english-coal-exports-chart.jp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en.wikipedia.org/wiki/Proof_that_%CF%80_is_irrationa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Longitude" TargetMode="External"/><Relationship Id="rId4" Type="http://schemas.openxmlformats.org/officeDocument/2006/relationships/hyperlink" Target="https://en.wikipedia.org/wiki/Michael_van_Langren#cite_note-1" TargetMode="External"/><Relationship Id="rId5" Type="http://schemas.openxmlformats.org/officeDocument/2006/relationships/hyperlink" Target="https://en.wikipedia.org/wiki/Graphics" TargetMode="External"/><Relationship Id="rId6" Type="http://schemas.openxmlformats.org/officeDocument/2006/relationships/hyperlink" Target="https://en.wikipedia.org/wiki/Toledo,_Spain" TargetMode="External"/><Relationship Id="rId7" Type="http://schemas.openxmlformats.org/officeDocument/2006/relationships/hyperlink" Target="https://en.wikipedia.org/wiki/Rome" TargetMode="External"/><Relationship Id="rId8" Type="http://schemas.openxmlformats.org/officeDocument/2006/relationships/hyperlink" Target="https://en.wikipedia.org/wiki/Moon" TargetMode="External"/><Relationship Id="rId9" Type="http://schemas.openxmlformats.org/officeDocument/2006/relationships/hyperlink" Target="https://en.wikipedia.org/wiki/Lunar_phase" TargetMode="External"/><Relationship Id="rId10" Type="http://schemas.openxmlformats.org/officeDocument/2006/relationships/hyperlink" Target="https://en.wikipedia.org/wiki/Catholic_Church" TargetMode="External"/><Relationship Id="rId11" Type="http://schemas.openxmlformats.org/officeDocument/2006/relationships/hyperlink" Target="https://en.wikipedia.org/wiki/Michael_van_Langren#cite_note-2"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en.wikipedia.org/wiki/Proof_that_%CF%80_is_irrationa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Pie_chart" TargetMode="External"/><Relationship Id="rId4" Type="http://schemas.openxmlformats.org/officeDocument/2006/relationships/hyperlink" Target="https://en.wikipedia.org/wiki/Ottoman_Empire"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wall painting radio carbon dated to approximately 6200 BCE, found in 1963 at this site by archaeologist James </a:t>
            </a:r>
            <a:r>
              <a:rPr lang="en-US" sz="1200" b="0" i="0" kern="1200" dirty="0" err="1" smtClean="0">
                <a:solidFill>
                  <a:schemeClr val="tx1"/>
                </a:solidFill>
                <a:effectLst/>
                <a:latin typeface="+mn-lt"/>
                <a:ea typeface="+mn-ea"/>
                <a:cs typeface="+mn-cs"/>
              </a:rPr>
              <a:t>Mellaart</a:t>
            </a:r>
            <a:r>
              <a:rPr lang="en-US" sz="1200" b="0" i="0" kern="1200" dirty="0" smtClean="0">
                <a:solidFill>
                  <a:schemeClr val="tx1"/>
                </a:solidFill>
                <a:effectLst/>
                <a:latin typeface="+mn-lt"/>
                <a:ea typeface="+mn-ea"/>
                <a:cs typeface="+mn-cs"/>
              </a:rPr>
              <a:t>, may be the </a:t>
            </a:r>
            <a:r>
              <a:rPr lang="en-US" sz="1200" b="0" i="0" u="sng" kern="1200" dirty="0" smtClean="0">
                <a:solidFill>
                  <a:schemeClr val="tx1"/>
                </a:solidFill>
                <a:effectLst/>
                <a:latin typeface="+mn-lt"/>
                <a:ea typeface="+mn-ea"/>
                <a:cs typeface="+mn-cs"/>
                <a:hlinkClick r:id="rId3"/>
              </a:rPr>
              <a:t>earliest landscape painting</a:t>
            </a:r>
            <a:r>
              <a:rPr lang="en-US" sz="1200" b="0" i="0" kern="1200" dirty="0" smtClean="0">
                <a:solidFill>
                  <a:schemeClr val="tx1"/>
                </a:solidFill>
                <a:effectLst/>
                <a:latin typeface="+mn-lt"/>
                <a:ea typeface="+mn-ea"/>
                <a:cs typeface="+mn-cs"/>
              </a:rPr>
              <a:t> known, or it may be a map.</a:t>
            </a:r>
          </a:p>
          <a:p>
            <a:r>
              <a:rPr lang="en-US" sz="1200" b="0" i="0" kern="1200" dirty="0" smtClean="0">
                <a:solidFill>
                  <a:schemeClr val="tx1"/>
                </a:solidFill>
                <a:effectLst/>
                <a:latin typeface="+mn-lt"/>
                <a:ea typeface="+mn-ea"/>
                <a:cs typeface="+mn-cs"/>
              </a:rPr>
              <a:t>"It appears to represent the town itself with eighty rectangular buildings of varying sizes clustered in a terraced town landscape. </a:t>
            </a:r>
            <a:r>
              <a:rPr lang="en-US" sz="1200" b="0" i="0" kern="1200" dirty="0" err="1" smtClean="0">
                <a:solidFill>
                  <a:schemeClr val="tx1"/>
                </a:solidFill>
                <a:effectLst/>
                <a:latin typeface="+mn-lt"/>
                <a:ea typeface="+mn-ea"/>
                <a:cs typeface="+mn-cs"/>
              </a:rPr>
              <a:t>Mellaart</a:t>
            </a:r>
            <a:r>
              <a:rPr lang="en-US" sz="1200" b="0" i="0" kern="1200" dirty="0" smtClean="0">
                <a:solidFill>
                  <a:schemeClr val="tx1"/>
                </a:solidFill>
                <a:effectLst/>
                <a:latin typeface="+mn-lt"/>
                <a:ea typeface="+mn-ea"/>
                <a:cs typeface="+mn-cs"/>
              </a:rPr>
              <a:t> noted the similarity of the representation of the houses to the actual excavated structures found at the site, that is, rows of houses built one beside the other with no space between them. The wall painting shows an active double-peaked volcano rising over the town, likely to be the 3,200 m </a:t>
            </a:r>
            <a:r>
              <a:rPr lang="en-US" sz="1200" b="0" i="0" u="sng" kern="1200" dirty="0" smtClean="0">
                <a:solidFill>
                  <a:schemeClr val="tx1"/>
                </a:solidFill>
                <a:effectLst/>
                <a:latin typeface="+mn-lt"/>
                <a:ea typeface="+mn-ea"/>
                <a:cs typeface="+mn-cs"/>
                <a:hlinkClick r:id="rId4"/>
              </a:rPr>
              <a:t>stratovolcano</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5"/>
              </a:rPr>
              <a:t>Mount Hasan</a:t>
            </a:r>
            <a:r>
              <a:rPr lang="en-US" sz="1200" b="0" i="0" kern="1200" dirty="0" smtClean="0">
                <a:solidFill>
                  <a:schemeClr val="tx1"/>
                </a:solidFill>
                <a:effectLst/>
                <a:latin typeface="+mn-lt"/>
                <a:ea typeface="+mn-ea"/>
                <a:cs typeface="+mn-cs"/>
              </a:rPr>
              <a:t>, which is visible from </a:t>
            </a:r>
            <a:r>
              <a:rPr lang="en-US" sz="1200" b="0" i="0" kern="1200" dirty="0" err="1" smtClean="0">
                <a:solidFill>
                  <a:schemeClr val="tx1"/>
                </a:solidFill>
                <a:effectLst/>
                <a:latin typeface="+mn-lt"/>
                <a:ea typeface="+mn-ea"/>
                <a:cs typeface="+mn-cs"/>
              </a:rPr>
              <a:t>Catal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Huyuk</a:t>
            </a:r>
            <a:r>
              <a:rPr lang="en-US" sz="1200" b="0" i="0" kern="1200" dirty="0" smtClean="0">
                <a:solidFill>
                  <a:schemeClr val="tx1"/>
                </a:solidFill>
                <a:effectLst/>
                <a:latin typeface="+mn-lt"/>
                <a:ea typeface="+mn-ea"/>
                <a:cs typeface="+mn-cs"/>
              </a:rPr>
              <a:t>. Lava is depicted flowing down its slopes and exploding in the air above the town. A cloud of ash and smoke completes the scene" (</a:t>
            </a:r>
            <a:r>
              <a:rPr lang="en-US" sz="1200" b="0" i="0" kern="1200" dirty="0" err="1" smtClean="0">
                <a:solidFill>
                  <a:schemeClr val="tx1"/>
                </a:solidFill>
                <a:effectLst/>
                <a:latin typeface="+mn-lt"/>
                <a:ea typeface="+mn-ea"/>
                <a:cs typeface="+mn-cs"/>
              </a:rPr>
              <a:t>Rochberg</a:t>
            </a:r>
            <a:r>
              <a:rPr lang="en-US" sz="1200" b="0" i="0" kern="1200" dirty="0" smtClean="0">
                <a:solidFill>
                  <a:schemeClr val="tx1"/>
                </a:solidFill>
                <a:effectLst/>
                <a:latin typeface="+mn-lt"/>
                <a:ea typeface="+mn-ea"/>
                <a:cs typeface="+mn-cs"/>
              </a:rPr>
              <a:t>, "The Expression of Terrestrial and Celestial Order in Ancient Mesopotamia," IN: Talbert (</a:t>
            </a:r>
            <a:r>
              <a:rPr lang="en-US" sz="1200" b="0" i="0" kern="1200" dirty="0" err="1" smtClean="0">
                <a:solidFill>
                  <a:schemeClr val="tx1"/>
                </a:solidFill>
                <a:effectLst/>
                <a:latin typeface="+mn-lt"/>
                <a:ea typeface="+mn-ea"/>
                <a:cs typeface="+mn-cs"/>
              </a:rPr>
              <a:t>ed</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Ancient Perspectives: Maps and Their Place in Mesopotamia, Egypt, Greece &amp; Rome</a:t>
            </a:r>
            <a:r>
              <a:rPr lang="en-US" sz="1200" b="0" i="0" kern="1200" dirty="0" smtClean="0">
                <a:solidFill>
                  <a:schemeClr val="tx1"/>
                </a:solidFill>
                <a:effectLst/>
                <a:latin typeface="+mn-lt"/>
                <a:ea typeface="+mn-ea"/>
                <a:cs typeface="+mn-cs"/>
              </a:rPr>
              <a:t> [2012] 10-11).</a:t>
            </a:r>
          </a:p>
          <a:p>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3</a:t>
            </a:fld>
            <a:endParaRPr lang="en-US"/>
          </a:p>
        </p:txBody>
      </p:sp>
    </p:spTree>
    <p:extLst>
      <p:ext uri="{BB962C8B-B14F-4D97-AF65-F5344CB8AC3E}">
        <p14:creationId xmlns:p14="http://schemas.microsoft.com/office/powerpoint/2010/main" val="1454068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Minard</a:t>
            </a:r>
            <a:r>
              <a:rPr lang="en-US" sz="1200" b="0" i="0" kern="1200" dirty="0" smtClean="0">
                <a:solidFill>
                  <a:schemeClr val="tx1"/>
                </a:solidFill>
                <a:effectLst/>
                <a:latin typeface="+mn-lt"/>
                <a:ea typeface="+mn-ea"/>
                <a:cs typeface="+mn-cs"/>
              </a:rPr>
              <a:t> also included an interesting chart in the upper right-hand corner of the map, showing the amount of British coal produced for each year between 1850 and 1864, and how it was used.  Click </a:t>
            </a:r>
            <a:r>
              <a:rPr lang="en-US" sz="1200" b="0" i="0" u="none" strike="noStrike" kern="1200" dirty="0" smtClean="0">
                <a:solidFill>
                  <a:schemeClr val="tx1"/>
                </a:solidFill>
                <a:effectLst/>
                <a:latin typeface="+mn-lt"/>
                <a:ea typeface="+mn-ea"/>
                <a:cs typeface="+mn-cs"/>
                <a:hlinkClick r:id="rId3"/>
              </a:rPr>
              <a:t>here </a:t>
            </a:r>
            <a:r>
              <a:rPr lang="en-US" sz="1200" b="0" i="0" kern="1200" dirty="0" smtClean="0">
                <a:solidFill>
                  <a:schemeClr val="tx1"/>
                </a:solidFill>
                <a:effectLst/>
                <a:latin typeface="+mn-lt"/>
                <a:ea typeface="+mn-ea"/>
                <a:cs typeface="+mn-cs"/>
              </a:rPr>
              <a:t>or on the picture below to see a close-up of the chart.  The graph shows the tremendous changes in coal production over only a decade and a half–an increase of nearly 100% from just over 50 million to nearly 95 million tons.  Of this, less than 10% was ever exported–meaning that the British domestic market was consuming nine times as much coal as is shown as exported in the main map. </a:t>
            </a:r>
            <a:endParaRPr lang="en-US" dirty="0" smtClean="0"/>
          </a:p>
          <a:p>
            <a:endParaRPr lang="en-US" dirty="0" smtClean="0"/>
          </a:p>
          <a:p>
            <a:r>
              <a:rPr lang="en-US" sz="1200" b="0" i="0" kern="1200" dirty="0" smtClean="0">
                <a:solidFill>
                  <a:schemeClr val="tx1"/>
                </a:solidFill>
                <a:effectLst/>
                <a:latin typeface="+mn-lt"/>
                <a:ea typeface="+mn-ea"/>
                <a:cs typeface="+mn-cs"/>
              </a:rPr>
              <a:t>The major uses of British coal, according to the chart, are: the production of iron (“</a:t>
            </a:r>
            <a:r>
              <a:rPr lang="en-US" sz="1200" b="0" i="0" kern="1200" dirty="0" err="1" smtClean="0">
                <a:solidFill>
                  <a:schemeClr val="tx1"/>
                </a:solidFill>
                <a:effectLst/>
                <a:latin typeface="+mn-lt"/>
                <a:ea typeface="+mn-ea"/>
                <a:cs typeface="+mn-cs"/>
              </a:rPr>
              <a:t>Fer</a:t>
            </a:r>
            <a:r>
              <a:rPr lang="en-US" sz="1200" b="0" i="0" kern="1200" dirty="0" smtClean="0">
                <a:solidFill>
                  <a:schemeClr val="tx1"/>
                </a:solidFill>
                <a:effectLst/>
                <a:latin typeface="+mn-lt"/>
                <a:ea typeface="+mn-ea"/>
                <a:cs typeface="+mn-cs"/>
              </a:rPr>
              <a:t>”) and cast iron (“Fonte”), gas lighting (“</a:t>
            </a:r>
            <a:r>
              <a:rPr lang="en-US" sz="1200" b="0" i="0" kern="1200" dirty="0" err="1" smtClean="0">
                <a:solidFill>
                  <a:schemeClr val="tx1"/>
                </a:solidFill>
                <a:effectLst/>
                <a:latin typeface="+mn-lt"/>
                <a:ea typeface="+mn-ea"/>
                <a:cs typeface="+mn-cs"/>
              </a:rPr>
              <a:t>Eclairage</a:t>
            </a:r>
            <a:r>
              <a:rPr lang="en-US" sz="1200" b="0" i="0" kern="1200" dirty="0" smtClean="0">
                <a:solidFill>
                  <a:schemeClr val="tx1"/>
                </a:solidFill>
                <a:effectLst/>
                <a:latin typeface="+mn-lt"/>
                <a:ea typeface="+mn-ea"/>
                <a:cs typeface="+mn-cs"/>
              </a:rPr>
              <a:t> au gas”), steam engines in ships and trains (“</a:t>
            </a:r>
            <a:r>
              <a:rPr lang="en-US" sz="1200" b="0" i="0" kern="1200" dirty="0" err="1" smtClean="0">
                <a:solidFill>
                  <a:schemeClr val="tx1"/>
                </a:solidFill>
                <a:effectLst/>
                <a:latin typeface="+mn-lt"/>
                <a:ea typeface="+mn-ea"/>
                <a:cs typeface="+mn-cs"/>
              </a:rPr>
              <a:t>Navires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Vapeur</a:t>
            </a:r>
            <a:r>
              <a:rPr lang="en-US" sz="1200" b="0" i="0" kern="1200" dirty="0" smtClean="0">
                <a:solidFill>
                  <a:schemeClr val="tx1"/>
                </a:solidFill>
                <a:effectLst/>
                <a:latin typeface="+mn-lt"/>
                <a:ea typeface="+mn-ea"/>
                <a:cs typeface="+mn-cs"/>
              </a:rPr>
              <a:t> et Chemins de </a:t>
            </a:r>
            <a:r>
              <a:rPr lang="en-US" sz="1200" b="0" i="0" kern="1200" dirty="0" err="1" smtClean="0">
                <a:solidFill>
                  <a:schemeClr val="tx1"/>
                </a:solidFill>
                <a:effectLst/>
                <a:latin typeface="+mn-lt"/>
                <a:ea typeface="+mn-ea"/>
                <a:cs typeface="+mn-cs"/>
              </a:rPr>
              <a:t>Fer</a:t>
            </a:r>
            <a:r>
              <a:rPr lang="en-US" sz="1200" b="0" i="0" kern="1200" dirty="0" smtClean="0">
                <a:solidFill>
                  <a:schemeClr val="tx1"/>
                </a:solidFill>
                <a:effectLst/>
                <a:latin typeface="+mn-lt"/>
                <a:ea typeface="+mn-ea"/>
                <a:cs typeface="+mn-cs"/>
              </a:rPr>
              <a:t>”), and domestic fireplaces (“Foyers </a:t>
            </a:r>
            <a:r>
              <a:rPr lang="en-US" sz="1200" b="0" i="0" kern="1200" dirty="0" err="1" smtClean="0">
                <a:solidFill>
                  <a:schemeClr val="tx1"/>
                </a:solidFill>
                <a:effectLst/>
                <a:latin typeface="+mn-lt"/>
                <a:ea typeface="+mn-ea"/>
                <a:cs typeface="+mn-cs"/>
              </a:rPr>
              <a:t>Domestiques</a:t>
            </a:r>
            <a:r>
              <a:rPr lang="en-US" sz="1200" b="0" i="0" kern="1200" dirty="0" smtClean="0">
                <a:solidFill>
                  <a:schemeClr val="tx1"/>
                </a:solidFill>
                <a:effectLst/>
                <a:latin typeface="+mn-lt"/>
                <a:ea typeface="+mn-ea"/>
                <a:cs typeface="+mn-cs"/>
              </a:rPr>
              <a:t>”).  A large amount of this production was also specifically slated for use in London, showing how that city was the major center of British industry. </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14</a:t>
            </a:fld>
            <a:endParaRPr lang="en-US"/>
          </a:p>
        </p:txBody>
      </p:sp>
    </p:spTree>
    <p:extLst>
      <p:ext uri="{BB962C8B-B14F-4D97-AF65-F5344CB8AC3E}">
        <p14:creationId xmlns:p14="http://schemas.microsoft.com/office/powerpoint/2010/main" val="83267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This cartogram uses one large mosaic (in the lower left) to show the numbers of passengers and tons of freight shipped from Paris from the four principal train stations. Of the total leaving Paris, the amounts going to each main city are shown by smaller mosaics, colored according to railway lines; of those amounts, the distribution to smaller cities is similarly shown, connected by lines along the rail routes.</a:t>
            </a:r>
            <a:endParaRPr lang="en-US" smtClean="0"/>
          </a:p>
          <a:p>
            <a:endParaRPr lang="en-US"/>
          </a:p>
        </p:txBody>
      </p:sp>
      <p:sp>
        <p:nvSpPr>
          <p:cNvPr id="4" name="Slide Number Placeholder 3"/>
          <p:cNvSpPr>
            <a:spLocks noGrp="1"/>
          </p:cNvSpPr>
          <p:nvPr>
            <p:ph type="sldNum" sz="quarter" idx="10"/>
          </p:nvPr>
        </p:nvSpPr>
        <p:spPr/>
        <p:txBody>
          <a:bodyPr/>
          <a:lstStyle/>
          <a:p>
            <a:fld id="{DA5CDA24-5BD5-0D4E-9691-0F93DC0B0135}" type="slidenum">
              <a:rPr lang="en-US" smtClean="0"/>
              <a:t>15</a:t>
            </a:fld>
            <a:endParaRPr lang="en-US"/>
          </a:p>
        </p:txBody>
      </p:sp>
    </p:spTree>
    <p:extLst>
      <p:ext uri="{BB962C8B-B14F-4D97-AF65-F5344CB8AC3E}">
        <p14:creationId xmlns:p14="http://schemas.microsoft.com/office/powerpoint/2010/main" val="1783011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Looks like they are leaving New York and going to Kansas!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is very little difference between </a:t>
            </a:r>
            <a:r>
              <a:rPr lang="en-US" sz="1200" b="0" i="1" kern="1200" dirty="0" smtClean="0">
                <a:solidFill>
                  <a:schemeClr val="tx1"/>
                </a:solidFill>
                <a:effectLst/>
                <a:latin typeface="+mn-lt"/>
                <a:ea typeface="+mn-ea"/>
                <a:cs typeface="+mn-cs"/>
              </a:rPr>
              <a:t>immigrant</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emigrant</a:t>
            </a:r>
            <a:r>
              <a:rPr lang="en-US" sz="1200" b="0" i="0" kern="1200" dirty="0" smtClean="0">
                <a:solidFill>
                  <a:schemeClr val="tx1"/>
                </a:solidFill>
                <a:effectLst/>
                <a:latin typeface="+mn-lt"/>
                <a:ea typeface="+mn-ea"/>
                <a:cs typeface="+mn-cs"/>
              </a:rPr>
              <a:t> semantically; both words refer to a person who leaves one country in order to move to another (generally for a permanent or significant stay). The main difference is that </a:t>
            </a:r>
            <a:r>
              <a:rPr lang="en-US" sz="1200" b="0" i="1" kern="1200" dirty="0" smtClean="0">
                <a:solidFill>
                  <a:schemeClr val="tx1"/>
                </a:solidFill>
                <a:effectLst/>
                <a:latin typeface="+mn-lt"/>
                <a:ea typeface="+mn-ea"/>
                <a:cs typeface="+mn-cs"/>
              </a:rPr>
              <a:t>immigrant</a:t>
            </a:r>
            <a:r>
              <a:rPr lang="en-US" sz="1200" b="0" i="0" kern="1200" dirty="0" smtClean="0">
                <a:solidFill>
                  <a:schemeClr val="tx1"/>
                </a:solidFill>
                <a:effectLst/>
                <a:latin typeface="+mn-lt"/>
                <a:ea typeface="+mn-ea"/>
                <a:cs typeface="+mn-cs"/>
              </a:rPr>
              <a:t> is used in reference to the country moved </a:t>
            </a:r>
            <a:r>
              <a:rPr lang="en-US" sz="1200" b="0" i="1" kern="1200" dirty="0" smtClean="0">
                <a:solidFill>
                  <a:schemeClr val="tx1"/>
                </a:solidFill>
                <a:effectLst/>
                <a:latin typeface="+mn-lt"/>
                <a:ea typeface="+mn-ea"/>
                <a:cs typeface="+mn-cs"/>
              </a:rPr>
              <a:t>to</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emigrant</a:t>
            </a:r>
            <a:r>
              <a:rPr lang="en-US" sz="1200" b="0" i="0" kern="1200" dirty="0" smtClean="0">
                <a:solidFill>
                  <a:schemeClr val="tx1"/>
                </a:solidFill>
                <a:effectLst/>
                <a:latin typeface="+mn-lt"/>
                <a:ea typeface="+mn-ea"/>
                <a:cs typeface="+mn-cs"/>
              </a:rPr>
              <a:t> is used in reference to the country moved </a:t>
            </a:r>
            <a:r>
              <a:rPr lang="en-US" sz="1200" b="0" i="1" kern="1200" dirty="0" smtClean="0">
                <a:solidFill>
                  <a:schemeClr val="tx1"/>
                </a:solidFill>
                <a:effectLst/>
                <a:latin typeface="+mn-lt"/>
                <a:ea typeface="+mn-ea"/>
                <a:cs typeface="+mn-cs"/>
              </a:rPr>
              <a:t>from</a:t>
            </a:r>
            <a:r>
              <a:rPr lang="en-US" sz="1200" b="0" i="0" kern="1200" dirty="0" smtClean="0">
                <a:solidFill>
                  <a:schemeClr val="tx1"/>
                </a:solidFill>
                <a:effectLst/>
                <a:latin typeface="+mn-lt"/>
                <a:ea typeface="+mn-ea"/>
                <a:cs typeface="+mn-cs"/>
              </a:rPr>
              <a:t>. There are several ways of remembering how to distinguish between these words: people are </a:t>
            </a:r>
            <a:r>
              <a:rPr lang="en-US" sz="1200" b="0" i="1" kern="1200" dirty="0" smtClean="0">
                <a:solidFill>
                  <a:schemeClr val="tx1"/>
                </a:solidFill>
                <a:effectLst/>
                <a:latin typeface="+mn-lt"/>
                <a:ea typeface="+mn-ea"/>
                <a:cs typeface="+mn-cs"/>
              </a:rPr>
              <a:t>emigrants</a:t>
            </a:r>
            <a:r>
              <a:rPr lang="en-US" sz="1200" b="0" i="0" kern="1200" dirty="0" smtClean="0">
                <a:solidFill>
                  <a:schemeClr val="tx1"/>
                </a:solidFill>
                <a:effectLst/>
                <a:latin typeface="+mn-lt"/>
                <a:ea typeface="+mn-ea"/>
                <a:cs typeface="+mn-cs"/>
              </a:rPr>
              <a:t> when they leave their country of origin, and </a:t>
            </a:r>
            <a:r>
              <a:rPr lang="en-US" sz="1200" b="0" i="1" kern="1200" dirty="0" smtClean="0">
                <a:solidFill>
                  <a:schemeClr val="tx1"/>
                </a:solidFill>
                <a:effectLst/>
                <a:latin typeface="+mn-lt"/>
                <a:ea typeface="+mn-ea"/>
                <a:cs typeface="+mn-cs"/>
              </a:rPr>
              <a:t>immigrants</a:t>
            </a:r>
            <a:r>
              <a:rPr lang="en-US" sz="1200" b="0" i="0" kern="1200" dirty="0" smtClean="0">
                <a:solidFill>
                  <a:schemeClr val="tx1"/>
                </a:solidFill>
                <a:effectLst/>
                <a:latin typeface="+mn-lt"/>
                <a:ea typeface="+mn-ea"/>
                <a:cs typeface="+mn-cs"/>
              </a:rPr>
              <a:t> when they arrive at their destination, or an </a:t>
            </a:r>
            <a:r>
              <a:rPr lang="en-US" sz="1200" b="0" i="1" kern="1200" dirty="0" smtClean="0">
                <a:solidFill>
                  <a:schemeClr val="tx1"/>
                </a:solidFill>
                <a:effectLst/>
                <a:latin typeface="+mn-lt"/>
                <a:ea typeface="+mn-ea"/>
                <a:cs typeface="+mn-cs"/>
              </a:rPr>
              <a:t>emigrant</a:t>
            </a:r>
            <a:r>
              <a:rPr lang="en-US" sz="1200" b="0" i="0" kern="1200" dirty="0" smtClean="0">
                <a:solidFill>
                  <a:schemeClr val="tx1"/>
                </a:solidFill>
                <a:effectLst/>
                <a:latin typeface="+mn-lt"/>
                <a:ea typeface="+mn-ea"/>
                <a:cs typeface="+mn-cs"/>
              </a:rPr>
              <a:t> is given an additional </a:t>
            </a:r>
            <a:r>
              <a:rPr lang="en-US" sz="1200" b="0" i="1" kern="1200" dirty="0" err="1" smtClean="0">
                <a:solidFill>
                  <a:schemeClr val="tx1"/>
                </a:solidFill>
                <a:effectLst/>
                <a:latin typeface="+mn-lt"/>
                <a:ea typeface="+mn-ea"/>
                <a:cs typeface="+mn-cs"/>
              </a:rPr>
              <a:t>M</a:t>
            </a:r>
            <a:r>
              <a:rPr lang="en-US" sz="1200" b="0" i="0" kern="1200" dirty="0" err="1" smtClean="0">
                <a:solidFill>
                  <a:schemeClr val="tx1"/>
                </a:solidFill>
                <a:effectLst/>
                <a:latin typeface="+mn-lt"/>
                <a:ea typeface="+mn-ea"/>
                <a:cs typeface="+mn-cs"/>
              </a:rPr>
              <a:t>when</a:t>
            </a:r>
            <a:r>
              <a:rPr lang="en-US" sz="1200" b="0" i="0" kern="1200" dirty="0" smtClean="0">
                <a:solidFill>
                  <a:schemeClr val="tx1"/>
                </a:solidFill>
                <a:effectLst/>
                <a:latin typeface="+mn-lt"/>
                <a:ea typeface="+mn-ea"/>
                <a:cs typeface="+mn-cs"/>
              </a:rPr>
              <a:t> moving to a new country.</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16</a:t>
            </a:fld>
            <a:endParaRPr lang="en-US"/>
          </a:p>
        </p:txBody>
      </p:sp>
    </p:spTree>
    <p:extLst>
      <p:ext uri="{BB962C8B-B14F-4D97-AF65-F5344CB8AC3E}">
        <p14:creationId xmlns:p14="http://schemas.microsoft.com/office/powerpoint/2010/main" val="48245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30</a:t>
            </a:fld>
            <a:endParaRPr lang="en-US"/>
          </a:p>
        </p:txBody>
      </p:sp>
    </p:spTree>
    <p:extLst>
      <p:ext uri="{BB962C8B-B14F-4D97-AF65-F5344CB8AC3E}">
        <p14:creationId xmlns:p14="http://schemas.microsoft.com/office/powerpoint/2010/main" val="2110694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Ugly!</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32</a:t>
            </a:fld>
            <a:endParaRPr lang="en-US"/>
          </a:p>
        </p:txBody>
      </p:sp>
    </p:spTree>
    <p:extLst>
      <p:ext uri="{BB962C8B-B14F-4D97-AF65-F5344CB8AC3E}">
        <p14:creationId xmlns:p14="http://schemas.microsoft.com/office/powerpoint/2010/main" val="1036221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78</a:t>
            </a:fld>
            <a:endParaRPr lang="en-US"/>
          </a:p>
        </p:txBody>
      </p:sp>
    </p:spTree>
    <p:extLst>
      <p:ext uri="{BB962C8B-B14F-4D97-AF65-F5344CB8AC3E}">
        <p14:creationId xmlns:p14="http://schemas.microsoft.com/office/powerpoint/2010/main" val="454198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first proto-line chart appeared somewhere in the 10th or 11th century in the appendix of a manuscript called </a:t>
            </a:r>
            <a:r>
              <a:rPr lang="en-US" sz="1200" b="0" i="1" kern="1200" dirty="0" smtClean="0">
                <a:solidFill>
                  <a:schemeClr val="tx1"/>
                </a:solidFill>
                <a:effectLst/>
                <a:latin typeface="+mn-lt"/>
                <a:ea typeface="+mn-ea"/>
                <a:cs typeface="+mn-cs"/>
              </a:rPr>
              <a:t>De </a:t>
            </a:r>
            <a:r>
              <a:rPr lang="en-US" sz="1200" b="0" i="1" kern="1200" dirty="0" err="1" smtClean="0">
                <a:solidFill>
                  <a:schemeClr val="tx1"/>
                </a:solidFill>
                <a:effectLst/>
                <a:latin typeface="+mn-lt"/>
                <a:ea typeface="+mn-ea"/>
                <a:cs typeface="+mn-cs"/>
              </a:rPr>
              <a:t>cursu</a:t>
            </a:r>
            <a:r>
              <a:rPr lang="en-US" sz="1200" b="0" i="1" kern="1200" dirty="0" smtClean="0">
                <a:solidFill>
                  <a:schemeClr val="tx1"/>
                </a:solidFill>
                <a:effectLst/>
                <a:latin typeface="+mn-lt"/>
                <a:ea typeface="+mn-ea"/>
                <a:cs typeface="+mn-cs"/>
              </a:rPr>
              <a:t> per </a:t>
            </a:r>
            <a:r>
              <a:rPr lang="en-US" sz="1200" b="0" i="1" kern="1200" dirty="0" err="1" smtClean="0">
                <a:solidFill>
                  <a:schemeClr val="tx1"/>
                </a:solidFill>
                <a:effectLst/>
                <a:latin typeface="+mn-lt"/>
                <a:ea typeface="+mn-ea"/>
                <a:cs typeface="+mn-cs"/>
              </a:rPr>
              <a:t>zodiacum</a:t>
            </a:r>
            <a:r>
              <a:rPr lang="en-US" sz="1200" b="0" i="0" kern="1200" dirty="0" smtClean="0">
                <a:solidFill>
                  <a:schemeClr val="tx1"/>
                </a:solidFill>
                <a:effectLst/>
                <a:latin typeface="+mn-lt"/>
                <a:ea typeface="+mn-ea"/>
                <a:cs typeface="+mn-cs"/>
              </a:rPr>
              <a:t> (The Course of the Zodiac). Here, an unknown author plotted the planetary movements, depicted as cyclic lines on a spatial-temporal grid. (This was centuries before Copernicus and Galileo suggested the Earth rotated around the Sun.)</a:t>
            </a:r>
          </a:p>
          <a:p>
            <a:r>
              <a:rPr lang="en-US" sz="1200" b="0" i="0" kern="1200" dirty="0" smtClean="0">
                <a:solidFill>
                  <a:schemeClr val="tx1"/>
                </a:solidFill>
                <a:effectLst/>
                <a:latin typeface="+mn-lt"/>
                <a:ea typeface="+mn-ea"/>
                <a:cs typeface="+mn-cs"/>
              </a:rPr>
              <a:t>In this earliest of charts, we see time plotted against celestial latitude for the “classical planets” of Venus, Mercury, Saturn, Mars, Jupiter, the Sun, and the Moon:</a:t>
            </a:r>
          </a:p>
          <a:p>
            <a:endParaRPr lang="en-US" dirty="0" smtClean="0"/>
          </a:p>
          <a:p>
            <a:r>
              <a:rPr lang="en-US" sz="1200" b="0" i="0" kern="1200" dirty="0" smtClean="0">
                <a:solidFill>
                  <a:schemeClr val="tx1"/>
                </a:solidFill>
                <a:effectLst/>
                <a:latin typeface="+mn-lt"/>
                <a:ea typeface="+mn-ea"/>
                <a:cs typeface="+mn-cs"/>
              </a:rPr>
              <a:t>The original line chart inventor remains a mystery, but by 1767 Swiss mathematician, physicist, philosopher, and astronomer Johann Heinrich </a:t>
            </a:r>
            <a:r>
              <a:rPr lang="en-US" sz="1200" b="0" i="0" kern="1200" dirty="0" err="1" smtClean="0">
                <a:solidFill>
                  <a:schemeClr val="tx1"/>
                </a:solidFill>
                <a:effectLst/>
                <a:latin typeface="+mn-lt"/>
                <a:ea typeface="+mn-ea"/>
                <a:cs typeface="+mn-cs"/>
              </a:rPr>
              <a:t>Lambertwas</a:t>
            </a:r>
            <a:r>
              <a:rPr lang="en-US" sz="1200" b="0" i="0" kern="1200" dirty="0" smtClean="0">
                <a:solidFill>
                  <a:schemeClr val="tx1"/>
                </a:solidFill>
                <a:effectLst/>
                <a:latin typeface="+mn-lt"/>
                <a:ea typeface="+mn-ea"/>
                <a:cs typeface="+mn-cs"/>
              </a:rPr>
              <a:t> used them regularly in his work. (He’s best remembered for proving that </a:t>
            </a:r>
            <a:r>
              <a:rPr lang="en-US" sz="1200" b="0" i="0" u="none" strike="noStrike" kern="1200" dirty="0" smtClean="0">
                <a:solidFill>
                  <a:schemeClr val="tx1"/>
                </a:solidFill>
                <a:effectLst/>
                <a:latin typeface="+mn-lt"/>
                <a:ea typeface="+mn-ea"/>
                <a:cs typeface="+mn-cs"/>
                <a:hlinkClick r:id="rId3"/>
              </a:rPr>
              <a:t>π was an irrational number</a:t>
            </a:r>
            <a:r>
              <a:rPr lang="en-US" sz="1200" b="0" i="0" kern="1200" dirty="0" smtClean="0">
                <a:solidFill>
                  <a:schemeClr val="tx1"/>
                </a:solidFill>
                <a:effectLst/>
                <a:latin typeface="+mn-lt"/>
                <a:ea typeface="+mn-ea"/>
                <a:cs typeface="+mn-cs"/>
              </a:rPr>
              <a:t>.) Here, he graphs the evaporation of water vs. time:</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4</a:t>
            </a:fld>
            <a:endParaRPr lang="en-US"/>
          </a:p>
        </p:txBody>
      </p:sp>
    </p:spTree>
    <p:extLst>
      <p:ext uri="{BB962C8B-B14F-4D97-AF65-F5344CB8AC3E}">
        <p14:creationId xmlns:p14="http://schemas.microsoft.com/office/powerpoint/2010/main" val="15783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in this century, Christopher </a:t>
            </a:r>
            <a:r>
              <a:rPr lang="en-US" sz="1200" b="0" i="0" kern="1200" dirty="0" err="1" smtClean="0">
                <a:solidFill>
                  <a:schemeClr val="tx1"/>
                </a:solidFill>
                <a:effectLst/>
                <a:latin typeface="+mn-lt"/>
                <a:ea typeface="+mn-ea"/>
                <a:cs typeface="+mn-cs"/>
              </a:rPr>
              <a:t>Scheiner</a:t>
            </a:r>
            <a:r>
              <a:rPr lang="en-US" sz="1200" b="0" i="0" kern="1200" dirty="0" smtClean="0">
                <a:solidFill>
                  <a:schemeClr val="tx1"/>
                </a:solidFill>
                <a:effectLst/>
                <a:latin typeface="+mn-lt"/>
                <a:ea typeface="+mn-ea"/>
                <a:cs typeface="+mn-cs"/>
              </a:rPr>
              <a:t> (1630, recordings from 1611) introduced an idea </a:t>
            </a:r>
            <a:r>
              <a:rPr lang="en-US" sz="1200" b="0" i="0" kern="1200" dirty="0" err="1" smtClean="0">
                <a:solidFill>
                  <a:schemeClr val="tx1"/>
                </a:solidFill>
                <a:effectLst/>
                <a:latin typeface="+mn-lt"/>
                <a:ea typeface="+mn-ea"/>
                <a:cs typeface="+mn-cs"/>
              </a:rPr>
              <a:t>Tufte</a:t>
            </a:r>
            <a:r>
              <a:rPr lang="en-US" sz="1200" b="0" i="0" kern="1200" dirty="0" smtClean="0">
                <a:solidFill>
                  <a:schemeClr val="tx1"/>
                </a:solidFill>
                <a:effectLst/>
                <a:latin typeface="+mn-lt"/>
                <a:ea typeface="+mn-ea"/>
                <a:cs typeface="+mn-cs"/>
              </a:rPr>
              <a:t> (1983) would later call the principle of “small multiples” to show the changing configurations of sunspots over time, shown in Figure 3. The multiple images depict the recordings of </a:t>
            </a:r>
            <a:r>
              <a:rPr lang="en-US" sz="1200" b="0" i="0" kern="1200" dirty="0" err="1" smtClean="0">
                <a:solidFill>
                  <a:schemeClr val="tx1"/>
                </a:solidFill>
                <a:effectLst/>
                <a:latin typeface="+mn-lt"/>
                <a:ea typeface="+mn-ea"/>
                <a:cs typeface="+mn-cs"/>
              </a:rPr>
              <a:t>sunpots</a:t>
            </a:r>
            <a:r>
              <a:rPr lang="en-US" sz="1200" b="0" i="0" kern="1200" dirty="0" smtClean="0">
                <a:solidFill>
                  <a:schemeClr val="tx1"/>
                </a:solidFill>
                <a:effectLst/>
                <a:latin typeface="+mn-lt"/>
                <a:ea typeface="+mn-ea"/>
                <a:cs typeface="+mn-cs"/>
              </a:rPr>
              <a:t> from 23 October 1611 until 19 December of that year. The large key in the upper left identifies seven groups of sunspots by the letters A–F. These groups are similarly identified in the 37 smaller images, arrayed left-to-right and top-to-bottom below. </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5</a:t>
            </a:fld>
            <a:endParaRPr lang="en-US"/>
          </a:p>
        </p:txBody>
      </p:sp>
    </p:spTree>
    <p:extLst>
      <p:ext uri="{BB962C8B-B14F-4D97-AF65-F5344CB8AC3E}">
        <p14:creationId xmlns:p14="http://schemas.microsoft.com/office/powerpoint/2010/main" val="9362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Among his contributions were attempts to determine </a:t>
            </a:r>
            <a:r>
              <a:rPr lang="en-US" sz="1200" b="0" i="0" u="none" strike="noStrike" kern="1200" dirty="0" smtClean="0">
                <a:solidFill>
                  <a:schemeClr val="tx1"/>
                </a:solidFill>
                <a:effectLst/>
                <a:latin typeface="+mn-lt"/>
                <a:ea typeface="+mn-ea"/>
                <a:cs typeface="+mn-cs"/>
                <a:hlinkClick r:id="rId3" tooltip="Longitude"/>
              </a:rPr>
              <a:t>longitude</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4"/>
              </a:rPr>
              <a:t>[1]</a:t>
            </a:r>
            <a:r>
              <a:rPr lang="en-US" sz="1200" b="0" i="0" kern="1200" dirty="0" smtClean="0">
                <a:solidFill>
                  <a:schemeClr val="tx1"/>
                </a:solidFill>
                <a:effectLst/>
                <a:latin typeface="+mn-lt"/>
                <a:ea typeface="+mn-ea"/>
                <a:cs typeface="+mn-cs"/>
              </a:rPr>
              <a:t> To show the magnitude of the problem, he created the first (known) </a:t>
            </a:r>
            <a:r>
              <a:rPr lang="en-US" sz="1200" b="0" i="0" u="none" strike="noStrike" kern="1200" dirty="0" smtClean="0">
                <a:solidFill>
                  <a:schemeClr val="tx1"/>
                </a:solidFill>
                <a:effectLst/>
                <a:latin typeface="+mn-lt"/>
                <a:ea typeface="+mn-ea"/>
                <a:cs typeface="+mn-cs"/>
                <a:hlinkClick r:id="rId5" tooltip="Graphics"/>
              </a:rPr>
              <a:t>graph</a:t>
            </a:r>
            <a:r>
              <a:rPr lang="en-US" sz="1200" b="0" i="0" kern="1200" dirty="0" smtClean="0">
                <a:solidFill>
                  <a:schemeClr val="tx1"/>
                </a:solidFill>
                <a:effectLst/>
                <a:latin typeface="+mn-lt"/>
                <a:ea typeface="+mn-ea"/>
                <a:cs typeface="+mn-cs"/>
              </a:rPr>
              <a:t> of statistical data, showing the wide range of estimates of the distance in longitude between </a:t>
            </a:r>
            <a:r>
              <a:rPr lang="en-US" sz="1200" b="0" i="0" u="none" strike="noStrike" kern="1200" dirty="0" smtClean="0">
                <a:solidFill>
                  <a:schemeClr val="tx1"/>
                </a:solidFill>
                <a:effectLst/>
                <a:latin typeface="+mn-lt"/>
                <a:ea typeface="+mn-ea"/>
                <a:cs typeface="+mn-cs"/>
                <a:hlinkClick r:id="rId6" tooltip="Toledo, Spain"/>
              </a:rPr>
              <a:t>Toledo</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7" tooltip="Rome"/>
              </a:rPr>
              <a:t>Rome</a:t>
            </a:r>
            <a:r>
              <a:rPr lang="en-US" sz="1200" b="0" i="0" kern="1200" dirty="0" smtClean="0">
                <a:solidFill>
                  <a:schemeClr val="tx1"/>
                </a:solidFill>
                <a:effectLst/>
                <a:latin typeface="+mn-lt"/>
                <a:ea typeface="+mn-ea"/>
                <a:cs typeface="+mn-cs"/>
              </a:rPr>
              <a:t>. He believed he could improve the accuracy of longitude determination, particularly at sea, by observing peaks and craters of the </a:t>
            </a:r>
            <a:r>
              <a:rPr lang="en-US" sz="1200" b="0" i="0" u="none" strike="noStrike" kern="1200" dirty="0" smtClean="0">
                <a:solidFill>
                  <a:schemeClr val="tx1"/>
                </a:solidFill>
                <a:effectLst/>
                <a:latin typeface="+mn-lt"/>
                <a:ea typeface="+mn-ea"/>
                <a:cs typeface="+mn-cs"/>
                <a:hlinkClick r:id="rId8" tooltip="Moon"/>
              </a:rPr>
              <a:t>Moon</a:t>
            </a:r>
            <a:r>
              <a:rPr lang="en-US" sz="1200" b="0" i="0" kern="1200" dirty="0" smtClean="0">
                <a:solidFill>
                  <a:schemeClr val="tx1"/>
                </a:solidFill>
                <a:effectLst/>
                <a:latin typeface="+mn-lt"/>
                <a:ea typeface="+mn-ea"/>
                <a:cs typeface="+mn-cs"/>
              </a:rPr>
              <a:t> as they appear and disappear, not only during eclipses of the Moon but also in the course of the entire lunation. This led him to make a map of the Moon (published in 1645), and he planned to produce maps of the Moon at thirty different </a:t>
            </a:r>
            <a:r>
              <a:rPr lang="en-US" sz="1200" b="0" i="0" u="none" strike="noStrike" kern="1200" dirty="0" smtClean="0">
                <a:solidFill>
                  <a:schemeClr val="tx1"/>
                </a:solidFill>
                <a:effectLst/>
                <a:latin typeface="+mn-lt"/>
                <a:ea typeface="+mn-ea"/>
                <a:cs typeface="+mn-cs"/>
                <a:hlinkClick r:id="rId9" tooltip="Lunar phase"/>
              </a:rPr>
              <a:t>phases</a:t>
            </a:r>
            <a:r>
              <a:rPr lang="en-US" sz="1200" b="0" i="0" kern="1200" dirty="0" smtClean="0">
                <a:solidFill>
                  <a:schemeClr val="tx1"/>
                </a:solidFill>
                <a:effectLst/>
                <a:latin typeface="+mn-lt"/>
                <a:ea typeface="+mn-ea"/>
                <a:cs typeface="+mn-cs"/>
              </a:rPr>
              <a:t>, but never realized this plan. He was the first to assign names to various lunar features, but few of these names were widely accepted because they mostly corresponded to </a:t>
            </a:r>
            <a:r>
              <a:rPr lang="en-US" sz="1200" b="0" i="0" u="none" strike="noStrike" kern="1200" dirty="0" smtClean="0">
                <a:solidFill>
                  <a:schemeClr val="tx1"/>
                </a:solidFill>
                <a:effectLst/>
                <a:latin typeface="+mn-lt"/>
                <a:ea typeface="+mn-ea"/>
                <a:cs typeface="+mn-cs"/>
                <a:hlinkClick r:id="rId10" tooltip="Catholic Church"/>
              </a:rPr>
              <a:t>Catholic</a:t>
            </a:r>
            <a:r>
              <a:rPr lang="en-US" sz="1200" b="0" i="0" kern="1200" dirty="0" smtClean="0">
                <a:solidFill>
                  <a:schemeClr val="tx1"/>
                </a:solidFill>
                <a:effectLst/>
                <a:latin typeface="+mn-lt"/>
                <a:ea typeface="+mn-ea"/>
                <a:cs typeface="+mn-cs"/>
              </a:rPr>
              <a:t> monarchs, scientists and artists.</a:t>
            </a:r>
            <a:r>
              <a:rPr lang="en-US" sz="1200" b="0" i="0" u="none" strike="noStrike" kern="1200" baseline="30000" dirty="0" smtClean="0">
                <a:solidFill>
                  <a:schemeClr val="tx1"/>
                </a:solidFill>
                <a:effectLst/>
                <a:latin typeface="+mn-lt"/>
                <a:ea typeface="+mn-ea"/>
                <a:cs typeface="+mn-cs"/>
                <a:hlinkClick r:id="rId11"/>
              </a:rPr>
              <a:t>[2]</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6</a:t>
            </a:fld>
            <a:endParaRPr lang="en-US"/>
          </a:p>
        </p:txBody>
      </p:sp>
    </p:spTree>
    <p:extLst>
      <p:ext uri="{BB962C8B-B14F-4D97-AF65-F5344CB8AC3E}">
        <p14:creationId xmlns:p14="http://schemas.microsoft.com/office/powerpoint/2010/main" val="1663867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original line chart inventor remains a mystery, but by 1767 Swiss mathematician, physicist, philosopher, and astronomer Johann Heinrich Lambert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used them regularly in his work. (He’s best remembered for proving that </a:t>
            </a:r>
            <a:r>
              <a:rPr lang="en-US" sz="1200" b="0" i="0" u="none" strike="noStrike" kern="1200" dirty="0" smtClean="0">
                <a:solidFill>
                  <a:schemeClr val="tx1"/>
                </a:solidFill>
                <a:effectLst/>
                <a:latin typeface="+mn-lt"/>
                <a:ea typeface="+mn-ea"/>
                <a:cs typeface="+mn-cs"/>
                <a:hlinkClick r:id="rId3"/>
              </a:rPr>
              <a:t>π was an irrational number</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Here, he graphs the evaporation of water vs. time: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7</a:t>
            </a:fld>
            <a:endParaRPr lang="en-US"/>
          </a:p>
        </p:txBody>
      </p:sp>
    </p:spTree>
    <p:extLst>
      <p:ext uri="{BB962C8B-B14F-4D97-AF65-F5344CB8AC3E}">
        <p14:creationId xmlns:p14="http://schemas.microsoft.com/office/powerpoint/2010/main" val="1332037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TUFTE</a:t>
            </a:r>
            <a:r>
              <a:rPr lang="en-US" baseline="0" dirty="0" smtClean="0"/>
              <a:t> states:</a:t>
            </a:r>
          </a:p>
          <a:p>
            <a:endParaRPr lang="en-US" baseline="0" dirty="0" smtClean="0"/>
          </a:p>
          <a:p>
            <a:r>
              <a:rPr lang="en-US" baseline="0" dirty="0" smtClean="0"/>
              <a:t>Data graphics should draw the </a:t>
            </a:r>
            <a:r>
              <a:rPr lang="en-US" baseline="0" dirty="0" err="1" smtClean="0"/>
              <a:t>veiwers</a:t>
            </a:r>
            <a:r>
              <a:rPr lang="en-US" baseline="0" dirty="0" smtClean="0"/>
              <a:t> attention to the sense and substance of the data, not to something else. The data graphical form should present the quantitative contents. Occasionally artfulness of the design makes the graphic worthy of the Museum of Modern Art, but essentially the statistical graphics are instruments to help people reason about quantitative information.</a:t>
            </a:r>
          </a:p>
          <a:p>
            <a:endParaRPr lang="en-US" baseline="0" dirty="0" smtClean="0"/>
          </a:p>
          <a:p>
            <a:r>
              <a:rPr lang="en-US" baseline="0" dirty="0" err="1" smtClean="0"/>
              <a:t>Playfair’s</a:t>
            </a:r>
            <a:r>
              <a:rPr lang="en-US" baseline="0" dirty="0" smtClean="0"/>
              <a:t> very first charts devoted too much of their ink to graphical apparatus, with elaborate grid lines and detailed labels.  </a:t>
            </a:r>
          </a:p>
          <a:p>
            <a:r>
              <a:rPr lang="en-US" baseline="0" dirty="0" smtClean="0"/>
              <a:t>But this time series graph eliminated much of the non-data detail in favor of a cleaner design that focused attention on the time series itself. </a:t>
            </a:r>
            <a:r>
              <a:rPr lang="mr-IN" baseline="0" dirty="0" smtClean="0"/>
              <a:t>–</a:t>
            </a:r>
            <a:r>
              <a:rPr lang="en-US" baseline="0" dirty="0" smtClean="0"/>
              <a:t> a clear and elegant display!</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9</a:t>
            </a:fld>
            <a:endParaRPr lang="en-US"/>
          </a:p>
        </p:txBody>
      </p:sp>
    </p:spTree>
    <p:extLst>
      <p:ext uri="{BB962C8B-B14F-4D97-AF65-F5344CB8AC3E}">
        <p14:creationId xmlns:p14="http://schemas.microsoft.com/office/powerpoint/2010/main" val="1013036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tooltip="Pie chart"/>
              </a:rPr>
              <a:t>Pie chart</a:t>
            </a:r>
            <a:r>
              <a:rPr lang="en-US" sz="1200" b="0" i="0" kern="1200" dirty="0" smtClean="0">
                <a:solidFill>
                  <a:schemeClr val="tx1"/>
                </a:solidFill>
                <a:effectLst/>
                <a:latin typeface="+mn-lt"/>
                <a:ea typeface="+mn-ea"/>
                <a:cs typeface="+mn-cs"/>
              </a:rPr>
              <a:t> from </a:t>
            </a:r>
            <a:r>
              <a:rPr lang="en-US" sz="1200" b="0" i="0" kern="1200" dirty="0" err="1" smtClean="0">
                <a:solidFill>
                  <a:schemeClr val="tx1"/>
                </a:solidFill>
                <a:effectLst/>
                <a:latin typeface="+mn-lt"/>
                <a:ea typeface="+mn-ea"/>
                <a:cs typeface="+mn-cs"/>
              </a:rPr>
              <a:t>Playfair's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Statistical Breviary</a:t>
            </a:r>
            <a:r>
              <a:rPr lang="en-US" sz="1200" b="0" i="0" kern="1200" dirty="0" smtClean="0">
                <a:solidFill>
                  <a:schemeClr val="tx1"/>
                </a:solidFill>
                <a:effectLst/>
                <a:latin typeface="+mn-lt"/>
                <a:ea typeface="+mn-ea"/>
                <a:cs typeface="+mn-cs"/>
              </a:rPr>
              <a:t> (1801), showing the proportions of the </a:t>
            </a:r>
            <a:r>
              <a:rPr lang="en-US" sz="1200" b="0" i="0" u="none" strike="noStrike" kern="1200" dirty="0" smtClean="0">
                <a:solidFill>
                  <a:schemeClr val="tx1"/>
                </a:solidFill>
                <a:effectLst/>
                <a:latin typeface="+mn-lt"/>
                <a:ea typeface="+mn-ea"/>
                <a:cs typeface="+mn-cs"/>
                <a:hlinkClick r:id="rId4" tooltip="Ottoman Empire"/>
              </a:rPr>
              <a:t>Turkish Empire</a:t>
            </a:r>
            <a:r>
              <a:rPr lang="en-US" sz="1200" b="0" i="0" kern="1200" dirty="0" smtClean="0">
                <a:solidFill>
                  <a:schemeClr val="tx1"/>
                </a:solidFill>
                <a:effectLst/>
                <a:latin typeface="+mn-lt"/>
                <a:ea typeface="+mn-ea"/>
                <a:cs typeface="+mn-cs"/>
              </a:rPr>
              <a:t> located in Asia, Europe and Africa before 1789</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scientific revolution began at the end of the 18th century with the creation and popularization of the graphic display of data by Scottish inventor William </a:t>
            </a:r>
            <a:r>
              <a:rPr lang="en-US" sz="1200" b="0" i="0" kern="1200" dirty="0" err="1" smtClean="0">
                <a:solidFill>
                  <a:schemeClr val="tx1"/>
                </a:solidFill>
                <a:effectLst/>
                <a:latin typeface="+mn-lt"/>
                <a:ea typeface="+mn-ea"/>
                <a:cs typeface="+mn-cs"/>
              </a:rPr>
              <a:t>Playfair</a:t>
            </a:r>
            <a:r>
              <a:rPr lang="en-US" sz="1200" b="0" i="0" kern="1200" dirty="0" smtClean="0">
                <a:solidFill>
                  <a:schemeClr val="tx1"/>
                </a:solidFill>
                <a:effectLst/>
                <a:latin typeface="+mn-lt"/>
                <a:ea typeface="+mn-ea"/>
                <a:cs typeface="+mn-cs"/>
              </a:rPr>
              <a:t>, who introduced the line graph, bar chart, and pie chart into statistics. His remarkable Atlas demonstrated how much could be learned if one plotted data graphically and looked for suggestive patterns to provide evidence for pursuing research. In the Statistical Breviary, </a:t>
            </a:r>
            <a:r>
              <a:rPr lang="en-US" sz="1200" b="0" i="0" kern="1200" dirty="0" err="1" smtClean="0">
                <a:solidFill>
                  <a:schemeClr val="tx1"/>
                </a:solidFill>
                <a:effectLst/>
                <a:latin typeface="+mn-lt"/>
                <a:ea typeface="+mn-ea"/>
                <a:cs typeface="+mn-cs"/>
              </a:rPr>
              <a:t>Playfair</a:t>
            </a:r>
            <a:r>
              <a:rPr lang="en-US" sz="1200" b="0" i="0" kern="1200" dirty="0" smtClean="0">
                <a:solidFill>
                  <a:schemeClr val="tx1"/>
                </a:solidFill>
                <a:effectLst/>
                <a:latin typeface="+mn-lt"/>
                <a:ea typeface="+mn-ea"/>
                <a:cs typeface="+mn-cs"/>
              </a:rPr>
              <a:t> invented the pie chart and expanded upon this concept to facilitate the comparison of the resources of European countries.</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10</a:t>
            </a:fld>
            <a:endParaRPr lang="en-US"/>
          </a:p>
        </p:txBody>
      </p:sp>
    </p:spTree>
    <p:extLst>
      <p:ext uri="{BB962C8B-B14F-4D97-AF65-F5344CB8AC3E}">
        <p14:creationId xmlns:p14="http://schemas.microsoft.com/office/powerpoint/2010/main" val="1635899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was a mathematician!</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11</a:t>
            </a:fld>
            <a:endParaRPr lang="en-US"/>
          </a:p>
        </p:txBody>
      </p:sp>
    </p:spTree>
    <p:extLst>
      <p:ext uri="{BB962C8B-B14F-4D97-AF65-F5344CB8AC3E}">
        <p14:creationId xmlns:p14="http://schemas.microsoft.com/office/powerpoint/2010/main" val="1180162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Florence</a:t>
            </a:r>
            <a:r>
              <a:rPr lang="en-US" baseline="0" dirty="0" smtClean="0"/>
              <a:t> Nightingale was amazing!</a:t>
            </a:r>
            <a:endParaRPr lang="en-US" dirty="0"/>
          </a:p>
        </p:txBody>
      </p:sp>
      <p:sp>
        <p:nvSpPr>
          <p:cNvPr id="4" name="Slide Number Placeholder 3"/>
          <p:cNvSpPr>
            <a:spLocks noGrp="1"/>
          </p:cNvSpPr>
          <p:nvPr>
            <p:ph type="sldNum" sz="quarter" idx="10"/>
          </p:nvPr>
        </p:nvSpPr>
        <p:spPr/>
        <p:txBody>
          <a:bodyPr/>
          <a:lstStyle/>
          <a:p>
            <a:fld id="{DA5CDA24-5BD5-0D4E-9691-0F93DC0B0135}" type="slidenum">
              <a:rPr lang="en-US" smtClean="0"/>
              <a:t>12</a:t>
            </a:fld>
            <a:endParaRPr lang="en-US"/>
          </a:p>
        </p:txBody>
      </p:sp>
    </p:spTree>
    <p:extLst>
      <p:ext uri="{BB962C8B-B14F-4D97-AF65-F5344CB8AC3E}">
        <p14:creationId xmlns:p14="http://schemas.microsoft.com/office/powerpoint/2010/main" val="695978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image" Target="../media/image4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emf"/><Relationship Id="rId3"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5" name="Picture 4" descr="Screen Shot 2018-01-09 at 1.03.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7566"/>
            <a:ext cx="9144000" cy="4992624"/>
          </a:xfrm>
          <a:prstGeom prst="rect">
            <a:avLst/>
          </a:prstGeom>
        </p:spPr>
      </p:pic>
    </p:spTree>
    <p:extLst>
      <p:ext uri="{BB962C8B-B14F-4D97-AF65-F5344CB8AC3E}">
        <p14:creationId xmlns:p14="http://schemas.microsoft.com/office/powerpoint/2010/main" val="1768610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6117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30484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97410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3236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95376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479186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85647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649815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02244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2070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8640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01645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50992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52672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97180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38645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46363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16964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115" y="3185131"/>
            <a:ext cx="2806700" cy="927100"/>
          </a:xfrm>
          <a:prstGeom prst="rect">
            <a:avLst/>
          </a:prstGeom>
        </p:spPr>
      </p:pic>
    </p:spTree>
    <p:extLst>
      <p:ext uri="{BB962C8B-B14F-4D97-AF65-F5344CB8AC3E}">
        <p14:creationId xmlns:p14="http://schemas.microsoft.com/office/powerpoint/2010/main" val="1742440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28118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53650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18341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97688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01419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178424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96939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75020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649606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43065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600589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34009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32010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99116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12933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658693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103040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087964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911" y="4396578"/>
            <a:ext cx="2130888" cy="23849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477" y="4396578"/>
            <a:ext cx="2177861" cy="238493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5920" y="4396578"/>
            <a:ext cx="2766776" cy="2384936"/>
          </a:xfrm>
          <a:prstGeom prst="rect">
            <a:avLst/>
          </a:prstGeom>
        </p:spPr>
      </p:pic>
    </p:spTree>
    <p:extLst>
      <p:ext uri="{BB962C8B-B14F-4D97-AF65-F5344CB8AC3E}">
        <p14:creationId xmlns:p14="http://schemas.microsoft.com/office/powerpoint/2010/main" val="13895208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644339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36805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1065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748690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02217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81880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675717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231823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840961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489724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363214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493608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65851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471480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505774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780441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12950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855505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29776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194240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524717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867648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98027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05634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384669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38365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35660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1835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267832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51" y="133706"/>
            <a:ext cx="3988514" cy="1317473"/>
          </a:xfrm>
          <a:prstGeom prst="rect">
            <a:avLst/>
          </a:prstGeom>
        </p:spPr>
      </p:pic>
    </p:spTree>
    <p:extLst>
      <p:ext uri="{BB962C8B-B14F-4D97-AF65-F5344CB8AC3E}">
        <p14:creationId xmlns:p14="http://schemas.microsoft.com/office/powerpoint/2010/main" val="27225691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806204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3894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574879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436137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813449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769122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32818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70506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29890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257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CSE442-Exploratory Data Analysi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90922072"/>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Black .thmx</Template>
  <TotalTime>10014</TotalTime>
  <Words>471</Words>
  <Application>Microsoft Macintosh PowerPoint</Application>
  <PresentationFormat>On-screen Show (4:3)</PresentationFormat>
  <Paragraphs>44</Paragraphs>
  <Slides>80</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Calibri</vt:lpstr>
      <vt:lpstr>Mangal</vt:lpstr>
      <vt:lpstr>Arial</vt:lpstr>
      <vt:lpstr> Black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Simonsen</dc:creator>
  <cp:lastModifiedBy>Linda Simonsen</cp:lastModifiedBy>
  <cp:revision>15</cp:revision>
  <dcterms:created xsi:type="dcterms:W3CDTF">2018-01-09T21:01:33Z</dcterms:created>
  <dcterms:modified xsi:type="dcterms:W3CDTF">2018-01-16T20:01:10Z</dcterms:modified>
</cp:coreProperties>
</file>